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9"/>
  </p:handoutMasterIdLst>
  <p:sldIdLst>
    <p:sldId id="282" r:id="rId2"/>
    <p:sldId id="278" r:id="rId3"/>
    <p:sldId id="279" r:id="rId4"/>
    <p:sldId id="281" r:id="rId5"/>
    <p:sldId id="280" r:id="rId6"/>
    <p:sldId id="256" r:id="rId7"/>
    <p:sldId id="260" r:id="rId8"/>
    <p:sldId id="257" r:id="rId9"/>
    <p:sldId id="258" r:id="rId10"/>
    <p:sldId id="259" r:id="rId11"/>
    <p:sldId id="261" r:id="rId12"/>
    <p:sldId id="263" r:id="rId13"/>
    <p:sldId id="262"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7" r:id="rId27"/>
    <p:sldId id="27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94660"/>
  </p:normalViewPr>
  <p:slideViewPr>
    <p:cSldViewPr>
      <p:cViewPr varScale="1">
        <p:scale>
          <a:sx n="69" d="100"/>
          <a:sy n="69" d="100"/>
        </p:scale>
        <p:origin x="-147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5B3BC0E-D0FA-47AA-A896-B34D8359D1F0}" type="datetimeFigureOut">
              <a:rPr lang="en-US" smtClean="0"/>
              <a:t>3/18/2013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A09E86-B538-42D6-96E6-DEA54ECD3D3D}" type="slidenum">
              <a:rPr lang="en-US" smtClean="0"/>
              <a:t>‹#›</a:t>
            </a:fld>
            <a:endParaRPr lang="en-US"/>
          </a:p>
        </p:txBody>
      </p:sp>
    </p:spTree>
    <p:extLst>
      <p:ext uri="{BB962C8B-B14F-4D97-AF65-F5344CB8AC3E}">
        <p14:creationId xmlns:p14="http://schemas.microsoft.com/office/powerpoint/2010/main" val="255231959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D97B3114-0EB0-4A5C-9046-16DF4FCC089A}" type="datetimeFigureOut">
              <a:rPr lang="en-US" smtClean="0"/>
              <a:t>3/18/2013</a:t>
            </a:fld>
            <a:endParaRPr lang="en-US" dirty="0"/>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480F12B5-DBBD-4BF2-9AA2-5B4B454F171F}"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7B3114-0EB0-4A5C-9046-16DF4FCC089A}" type="datetimeFigureOut">
              <a:rPr lang="en-US" smtClean="0"/>
              <a:t>3/18/2013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0F12B5-DBBD-4BF2-9AA2-5B4B454F171F}"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7B3114-0EB0-4A5C-9046-16DF4FCC089A}" type="datetimeFigureOut">
              <a:rPr lang="en-US" smtClean="0"/>
              <a:t>3/18/2013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0F12B5-DBBD-4BF2-9AA2-5B4B454F171F}"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7B3114-0EB0-4A5C-9046-16DF4FCC089A}" type="datetimeFigureOut">
              <a:rPr lang="en-US" smtClean="0"/>
              <a:t>3/18/2013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0F12B5-DBBD-4BF2-9AA2-5B4B454F171F}"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7B3114-0EB0-4A5C-9046-16DF4FCC089A}" type="datetimeFigureOut">
              <a:rPr lang="en-US" smtClean="0"/>
              <a:t>3/18/2013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0F12B5-DBBD-4BF2-9AA2-5B4B454F171F}"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97B3114-0EB0-4A5C-9046-16DF4FCC089A}" type="datetimeFigureOut">
              <a:rPr lang="en-US" smtClean="0"/>
              <a:t>3/18/2013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0F12B5-DBBD-4BF2-9AA2-5B4B454F171F}" type="slidenum">
              <a:rPr lang="en-US" smtClean="0"/>
              <a:t>‹#›</a:t>
            </a:fld>
            <a:endParaRPr lang="en-US" dirty="0"/>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97B3114-0EB0-4A5C-9046-16DF4FCC089A}" type="datetimeFigureOut">
              <a:rPr lang="en-US" smtClean="0"/>
              <a:t>3/18/2013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0F12B5-DBBD-4BF2-9AA2-5B4B454F171F}" type="slidenum">
              <a:rPr lang="en-US" smtClean="0"/>
              <a:t>‹#›</a:t>
            </a:fld>
            <a:endParaRPr lang="en-US" dirty="0"/>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7B3114-0EB0-4A5C-9046-16DF4FCC089A}" type="datetimeFigureOut">
              <a:rPr lang="en-US" smtClean="0"/>
              <a:t>3/18/2013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0F12B5-DBBD-4BF2-9AA2-5B4B454F171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7B3114-0EB0-4A5C-9046-16DF4FCC089A}" type="datetimeFigureOut">
              <a:rPr lang="en-US" smtClean="0"/>
              <a:t>3/18/2013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0F12B5-DBBD-4BF2-9AA2-5B4B454F171F}"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D97B3114-0EB0-4A5C-9046-16DF4FCC089A}" type="datetimeFigureOut">
              <a:rPr lang="en-US" smtClean="0"/>
              <a:t>3/18/2013</a:t>
            </a:fld>
            <a:endParaRPr lang="en-US" dirty="0"/>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480F12B5-DBBD-4BF2-9AA2-5B4B454F171F}"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D97B3114-0EB0-4A5C-9046-16DF4FCC089A}" type="datetimeFigureOut">
              <a:rPr lang="en-US" smtClean="0"/>
              <a:t>3/18/2013</a:t>
            </a:fld>
            <a:endParaRPr lang="en-US" dirty="0"/>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480F12B5-DBBD-4BF2-9AA2-5B4B454F171F}"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D97B3114-0EB0-4A5C-9046-16DF4FCC089A}" type="datetimeFigureOut">
              <a:rPr lang="en-US" smtClean="0"/>
              <a:t>3/18/2013</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480F12B5-DBBD-4BF2-9AA2-5B4B454F171F}"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West Georgia RESA</a:t>
            </a:r>
            <a:endParaRPr lang="en-US" dirty="0"/>
          </a:p>
        </p:txBody>
      </p:sp>
      <p:sp>
        <p:nvSpPr>
          <p:cNvPr id="3" name="Content Placeholder 2"/>
          <p:cNvSpPr>
            <a:spLocks noGrp="1"/>
          </p:cNvSpPr>
          <p:nvPr>
            <p:ph idx="1"/>
          </p:nvPr>
        </p:nvSpPr>
        <p:spPr/>
        <p:txBody>
          <a:bodyPr/>
          <a:lstStyle/>
          <a:p>
            <a:endParaRPr lang="en-US" dirty="0" smtClean="0"/>
          </a:p>
          <a:p>
            <a:pPr marL="0" indent="0" algn="ctr">
              <a:buNone/>
            </a:pPr>
            <a:r>
              <a:rPr lang="en-US" sz="3200" dirty="0" smtClean="0"/>
              <a:t>Media Specialist Consortium</a:t>
            </a:r>
          </a:p>
          <a:p>
            <a:pPr marL="0" indent="0" algn="ctr">
              <a:buNone/>
            </a:pPr>
            <a:endParaRPr lang="en-US" sz="3200" dirty="0"/>
          </a:p>
          <a:p>
            <a:pPr marL="0" indent="0" algn="ctr">
              <a:buNone/>
            </a:pPr>
            <a:endParaRPr lang="en-US" sz="3200" dirty="0" smtClean="0"/>
          </a:p>
          <a:p>
            <a:pPr marL="0" indent="0" algn="ctr">
              <a:buNone/>
            </a:pPr>
            <a:endParaRPr lang="en-US" sz="3200" dirty="0"/>
          </a:p>
          <a:p>
            <a:pPr marL="0" indent="0" algn="ctr">
              <a:buNone/>
            </a:pPr>
            <a:r>
              <a:rPr lang="en-US" sz="3200" dirty="0" smtClean="0"/>
              <a:t>Dr. </a:t>
            </a:r>
            <a:r>
              <a:rPr lang="en-US" sz="3200" smtClean="0"/>
              <a:t>Katie Thompson</a:t>
            </a:r>
            <a:endParaRPr lang="en-US" sz="3200" dirty="0"/>
          </a:p>
        </p:txBody>
      </p:sp>
    </p:spTree>
    <p:extLst>
      <p:ext uri="{BB962C8B-B14F-4D97-AF65-F5344CB8AC3E}">
        <p14:creationId xmlns:p14="http://schemas.microsoft.com/office/powerpoint/2010/main" val="4028315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Under what circumstances is the development of thinking skills a central concern of the library media professional?</a:t>
            </a:r>
          </a:p>
          <a:p>
            <a:r>
              <a:rPr lang="en-US" dirty="0"/>
              <a:t>What contributions can the school library media specialist make to the development of thinking skills?</a:t>
            </a:r>
          </a:p>
          <a:p>
            <a:endParaRPr lang="en-US" dirty="0"/>
          </a:p>
        </p:txBody>
      </p:sp>
    </p:spTree>
    <p:extLst>
      <p:ext uri="{BB962C8B-B14F-4D97-AF65-F5344CB8AC3E}">
        <p14:creationId xmlns:p14="http://schemas.microsoft.com/office/powerpoint/2010/main" val="3034868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10000"/>
          </a:bodyPr>
          <a:lstStyle/>
          <a:p>
            <a:r>
              <a:rPr lang="en-US" i="1" dirty="0"/>
              <a:t>Collection Development.</a:t>
            </a:r>
            <a:r>
              <a:rPr lang="en-US" dirty="0"/>
              <a:t> Appropriate collection development efforts should result in a well-equipped information laboratory that can serve as a basic resource for students who require ongoing exposure to a wide range of different ideas</a:t>
            </a:r>
            <a:r>
              <a:rPr lang="en-US" dirty="0" smtClean="0"/>
              <a:t>.</a:t>
            </a:r>
          </a:p>
          <a:p>
            <a:r>
              <a:rPr lang="en-US" dirty="0" smtClean="0"/>
              <a:t> </a:t>
            </a:r>
            <a:r>
              <a:rPr lang="en-US" dirty="0"/>
              <a:t>In such a facility students can practice problem-solving strategies and information finding and utilization skills, gain access to information not available elsewhere in the school, compare different points of view, and explore personal interests in an environment that is equipped to serve both individual and group needs. </a:t>
            </a:r>
          </a:p>
        </p:txBody>
      </p:sp>
    </p:spTree>
    <p:extLst>
      <p:ext uri="{BB962C8B-B14F-4D97-AF65-F5344CB8AC3E}">
        <p14:creationId xmlns:p14="http://schemas.microsoft.com/office/powerpoint/2010/main" val="3696113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i="1" dirty="0"/>
              <a:t>Information Guidance Services.</a:t>
            </a:r>
            <a:r>
              <a:rPr lang="en-US" dirty="0"/>
              <a:t> Information guidance services provided by trained intermediaries offer assistance to students as they attempt to find, interpret, and evaluate materials, information, and/or ideas.</a:t>
            </a:r>
          </a:p>
        </p:txBody>
      </p:sp>
    </p:spTree>
    <p:extLst>
      <p:ext uri="{BB962C8B-B14F-4D97-AF65-F5344CB8AC3E}">
        <p14:creationId xmlns:p14="http://schemas.microsoft.com/office/powerpoint/2010/main" val="3203960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10000"/>
          </a:bodyPr>
          <a:lstStyle/>
          <a:p>
            <a:r>
              <a:rPr lang="en-US" i="1" dirty="0" smtClean="0"/>
              <a:t>Organization </a:t>
            </a:r>
            <a:r>
              <a:rPr lang="en-US" i="1" dirty="0"/>
              <a:t>for Retrieval of Information and Ideas.</a:t>
            </a:r>
            <a:r>
              <a:rPr lang="en-US" dirty="0"/>
              <a:t> Sophisticated organizational efforts are essential for adequate retrieval of information and ideas from any collection. </a:t>
            </a:r>
            <a:endParaRPr lang="en-US" dirty="0" smtClean="0"/>
          </a:p>
          <a:p>
            <a:r>
              <a:rPr lang="en-US" dirty="0" smtClean="0"/>
              <a:t>In </a:t>
            </a:r>
            <a:r>
              <a:rPr lang="en-US" dirty="0"/>
              <a:t>developing an information laboratory the library media specialist works with and selects information in a variety of formats, including books, magazines, pamphlets, films, filmstrips, audio- and videocassettes, etc., that are physically selected and brought into local collections, as well as providing options to information from remote databases that can be accessed electronically.</a:t>
            </a:r>
          </a:p>
        </p:txBody>
      </p:sp>
    </p:spTree>
    <p:extLst>
      <p:ext uri="{BB962C8B-B14F-4D97-AF65-F5344CB8AC3E}">
        <p14:creationId xmlns:p14="http://schemas.microsoft.com/office/powerpoint/2010/main" val="354779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r>
              <a:rPr lang="en-US" i="1" dirty="0"/>
              <a:t>Materials Production.</a:t>
            </a:r>
            <a:r>
              <a:rPr lang="en-US" dirty="0"/>
              <a:t> Provision of production opportunities for students promotes the development of thinking skills in a variety of ways. </a:t>
            </a:r>
            <a:endParaRPr lang="en-US" dirty="0" smtClean="0"/>
          </a:p>
          <a:p>
            <a:r>
              <a:rPr lang="en-US" dirty="0" smtClean="0"/>
              <a:t>Students </a:t>
            </a:r>
            <a:r>
              <a:rPr lang="en-US" dirty="0"/>
              <a:t>develop an understanding of the different languages of communication offered by various media formats, and production experiences provide opportunities to code and decode ideas effectively and efficiently based on the format selected. </a:t>
            </a:r>
          </a:p>
        </p:txBody>
      </p:sp>
    </p:spTree>
    <p:extLst>
      <p:ext uri="{BB962C8B-B14F-4D97-AF65-F5344CB8AC3E}">
        <p14:creationId xmlns:p14="http://schemas.microsoft.com/office/powerpoint/2010/main" val="1666930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i="1" dirty="0"/>
              <a:t>Student Instruction.</a:t>
            </a:r>
            <a:r>
              <a:rPr lang="en-US" dirty="0"/>
              <a:t> On both an individual and a group basis library media specialists systematically offer instructional opportunities to help students locate, organize, analyze, evaluate, synthesize, and utilize information as needed to make rational decisions for both formal educational and other more personal settings. </a:t>
            </a:r>
          </a:p>
        </p:txBody>
      </p:sp>
    </p:spTree>
    <p:extLst>
      <p:ext uri="{BB962C8B-B14F-4D97-AF65-F5344CB8AC3E}">
        <p14:creationId xmlns:p14="http://schemas.microsoft.com/office/powerpoint/2010/main" val="1621661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i="1" dirty="0"/>
              <a:t>Instructional Development Services</a:t>
            </a:r>
            <a:r>
              <a:rPr lang="en-US" i="1" dirty="0" smtClean="0"/>
              <a:t>.</a:t>
            </a:r>
            <a:r>
              <a:rPr lang="en-US" dirty="0" smtClean="0"/>
              <a:t> As </a:t>
            </a:r>
            <a:r>
              <a:rPr lang="en-US" dirty="0"/>
              <a:t>professionals dedicated to promoting access to information and ideas across curricular areas, library media specialists must therefore be responsible to a large extent for incorporation of critical thinking skills (organizing, analyzing, synthesizing, and evaluating information) throughout the curriculum. </a:t>
            </a:r>
          </a:p>
        </p:txBody>
      </p:sp>
    </p:spTree>
    <p:extLst>
      <p:ext uri="{BB962C8B-B14F-4D97-AF65-F5344CB8AC3E}">
        <p14:creationId xmlns:p14="http://schemas.microsoft.com/office/powerpoint/2010/main" val="3993369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971800"/>
            <a:ext cx="6965245" cy="1202485"/>
          </a:xfrm>
        </p:spPr>
        <p:txBody>
          <a:bodyPr>
            <a:normAutofit fontScale="90000"/>
          </a:bodyPr>
          <a:lstStyle/>
          <a:p>
            <a:r>
              <a:rPr lang="en-US" b="1" dirty="0"/>
              <a:t>The Research Basis for the Reconsideration of Information Skills Instruction</a:t>
            </a:r>
            <a:br>
              <a:rPr lang="en-US" b="1" dirty="0"/>
            </a:b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172396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Thinking</a:t>
            </a:r>
            <a:endParaRPr lang="en-US" dirty="0"/>
          </a:p>
        </p:txBody>
      </p:sp>
      <p:sp>
        <p:nvSpPr>
          <p:cNvPr id="3" name="Content Placeholder 2"/>
          <p:cNvSpPr>
            <a:spLocks noGrp="1"/>
          </p:cNvSpPr>
          <p:nvPr>
            <p:ph idx="1"/>
          </p:nvPr>
        </p:nvSpPr>
        <p:spPr/>
        <p:txBody>
          <a:bodyPr>
            <a:normAutofit fontScale="70000" lnSpcReduction="20000"/>
          </a:bodyPr>
          <a:lstStyle/>
          <a:p>
            <a:r>
              <a:rPr lang="en-US" dirty="0"/>
              <a:t>distinguishing between verifiable facts and value claims;</a:t>
            </a:r>
          </a:p>
          <a:p>
            <a:r>
              <a:rPr lang="en-US" dirty="0"/>
              <a:t>determining the reliability of a source;</a:t>
            </a:r>
          </a:p>
          <a:p>
            <a:r>
              <a:rPr lang="en-US" dirty="0"/>
              <a:t>determining the factual accuracy of a statement;</a:t>
            </a:r>
          </a:p>
          <a:p>
            <a:r>
              <a:rPr lang="en-US" dirty="0"/>
              <a:t>distinguishing relevant from irrelevant information, claims or reasons;</a:t>
            </a:r>
          </a:p>
          <a:p>
            <a:r>
              <a:rPr lang="en-US" dirty="0"/>
              <a:t>detecting bias;</a:t>
            </a:r>
          </a:p>
          <a:p>
            <a:r>
              <a:rPr lang="en-US" dirty="0"/>
              <a:t>identifying unstated assumptions;</a:t>
            </a:r>
          </a:p>
          <a:p>
            <a:r>
              <a:rPr lang="en-US" dirty="0"/>
              <a:t>identifying ambiguous or equivocal claims or arguments;</a:t>
            </a:r>
          </a:p>
          <a:p>
            <a:r>
              <a:rPr lang="en-US" dirty="0"/>
              <a:t>recognizing logical inconsistencies or fallacies in a line of reasoning;</a:t>
            </a:r>
          </a:p>
          <a:p>
            <a:r>
              <a:rPr lang="en-US" dirty="0"/>
              <a:t>distinguishing between warranted or unwarranted claims; and</a:t>
            </a:r>
          </a:p>
          <a:p>
            <a:r>
              <a:rPr lang="en-US" dirty="0"/>
              <a:t>determining the strength of an argument.(12)</a:t>
            </a:r>
          </a:p>
          <a:p>
            <a:endParaRPr lang="en-US" dirty="0"/>
          </a:p>
        </p:txBody>
      </p:sp>
    </p:spTree>
    <p:extLst>
      <p:ext uri="{BB962C8B-B14F-4D97-AF65-F5344CB8AC3E}">
        <p14:creationId xmlns:p14="http://schemas.microsoft.com/office/powerpoint/2010/main" val="1445352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Metacognition</a:t>
            </a:r>
            <a:endParaRPr lang="en-US" dirty="0"/>
          </a:p>
        </p:txBody>
      </p:sp>
      <p:sp>
        <p:nvSpPr>
          <p:cNvPr id="3" name="Content Placeholder 2"/>
          <p:cNvSpPr>
            <a:spLocks noGrp="1"/>
          </p:cNvSpPr>
          <p:nvPr>
            <p:ph idx="1"/>
          </p:nvPr>
        </p:nvSpPr>
        <p:spPr/>
        <p:txBody>
          <a:bodyPr/>
          <a:lstStyle/>
          <a:p>
            <a:r>
              <a:rPr lang="en-US" dirty="0" smtClean="0"/>
              <a:t>“Thinking about Thinking”</a:t>
            </a:r>
            <a:endParaRPr lang="en-US" dirty="0"/>
          </a:p>
        </p:txBody>
      </p:sp>
    </p:spTree>
    <p:extLst>
      <p:ext uri="{BB962C8B-B14F-4D97-AF65-F5344CB8AC3E}">
        <p14:creationId xmlns:p14="http://schemas.microsoft.com/office/powerpoint/2010/main" val="4157082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 are more than a Media Specialist!</a:t>
            </a:r>
            <a:endParaRPr lang="en-US" dirty="0"/>
          </a:p>
        </p:txBody>
      </p:sp>
      <p:sp>
        <p:nvSpPr>
          <p:cNvPr id="3" name="Content Placeholder 2"/>
          <p:cNvSpPr>
            <a:spLocks noGrp="1"/>
          </p:cNvSpPr>
          <p:nvPr>
            <p:ph idx="1"/>
          </p:nvPr>
        </p:nvSpPr>
        <p:spPr/>
        <p:txBody>
          <a:bodyPr/>
          <a:lstStyle/>
          <a:p>
            <a:pPr algn="ctr"/>
            <a:endParaRPr lang="en-US" dirty="0" smtClean="0"/>
          </a:p>
          <a:p>
            <a:pPr algn="ctr"/>
            <a:endParaRPr lang="en-US" dirty="0"/>
          </a:p>
          <a:p>
            <a:pPr marL="0" indent="0" algn="ctr">
              <a:buNone/>
            </a:pPr>
            <a:r>
              <a:rPr lang="en-US" sz="4000" dirty="0" smtClean="0"/>
              <a:t>You are an Educator….and about 1,000 other professions!</a:t>
            </a:r>
            <a:endParaRPr lang="en-US" sz="4000" dirty="0"/>
          </a:p>
        </p:txBody>
      </p:sp>
    </p:spTree>
    <p:extLst>
      <p:ext uri="{BB962C8B-B14F-4D97-AF65-F5344CB8AC3E}">
        <p14:creationId xmlns:p14="http://schemas.microsoft.com/office/powerpoint/2010/main" val="2797746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 about Thinking</a:t>
            </a:r>
            <a:endParaRPr lang="en-US" dirty="0"/>
          </a:p>
        </p:txBody>
      </p:sp>
      <p:sp>
        <p:nvSpPr>
          <p:cNvPr id="3" name="Content Placeholder 2"/>
          <p:cNvSpPr>
            <a:spLocks noGrp="1"/>
          </p:cNvSpPr>
          <p:nvPr>
            <p:ph idx="1"/>
          </p:nvPr>
        </p:nvSpPr>
        <p:spPr/>
        <p:txBody>
          <a:bodyPr>
            <a:normAutofit fontScale="62500" lnSpcReduction="20000"/>
          </a:bodyPr>
          <a:lstStyle/>
          <a:p>
            <a:r>
              <a:rPr lang="en-US" dirty="0"/>
              <a:t>Student-created learning logs that contain reflections and reactions to academic activities;</a:t>
            </a:r>
          </a:p>
          <a:p>
            <a:r>
              <a:rPr lang="en-US" dirty="0"/>
              <a:t>Teacher-demonstrated and shared strategies for tackling the unfamiliar, including estimates of task difficulty, goals, strategies, action steps, and evaluation plans;</a:t>
            </a:r>
          </a:p>
          <a:p>
            <a:r>
              <a:rPr lang="en-US" dirty="0"/>
              <a:t>Teacher-provided opportunities for feedback;</a:t>
            </a:r>
          </a:p>
          <a:p>
            <a:r>
              <a:rPr lang="en-US" dirty="0"/>
              <a:t>Training of students in self-questioning of their own understanding;</a:t>
            </a:r>
          </a:p>
          <a:p>
            <a:r>
              <a:rPr lang="en-US" dirty="0"/>
              <a:t>Teaching students how to summarize material in order to test their own understanding;</a:t>
            </a:r>
          </a:p>
          <a:p>
            <a:r>
              <a:rPr lang="en-US" dirty="0"/>
              <a:t>Instructing students in how to monitor their understanding and comprehension of material;</a:t>
            </a:r>
          </a:p>
          <a:p>
            <a:r>
              <a:rPr lang="en-US" dirty="0"/>
              <a:t>Developing a systematic approach to learning and problem solving that incorporates assessment of the nature of the material to be learned, the learner's current skills and knowledge, activities necessary, and evaluation criteria.</a:t>
            </a:r>
          </a:p>
          <a:p>
            <a:endParaRPr lang="en-US" dirty="0"/>
          </a:p>
        </p:txBody>
      </p:sp>
    </p:spTree>
    <p:extLst>
      <p:ext uri="{BB962C8B-B14F-4D97-AF65-F5344CB8AC3E}">
        <p14:creationId xmlns:p14="http://schemas.microsoft.com/office/powerpoint/2010/main" val="1125472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Important?</a:t>
            </a:r>
            <a:endParaRPr lang="en-US" dirty="0"/>
          </a:p>
        </p:txBody>
      </p:sp>
      <p:sp>
        <p:nvSpPr>
          <p:cNvPr id="3" name="Content Placeholder 2"/>
          <p:cNvSpPr>
            <a:spLocks noGrp="1"/>
          </p:cNvSpPr>
          <p:nvPr>
            <p:ph idx="1"/>
          </p:nvPr>
        </p:nvSpPr>
        <p:spPr/>
        <p:txBody>
          <a:bodyPr>
            <a:normAutofit lnSpcReduction="10000"/>
          </a:bodyPr>
          <a:lstStyle/>
          <a:p>
            <a:r>
              <a:rPr lang="en-US" dirty="0"/>
              <a:t>generate questions as they read and study expository texts;</a:t>
            </a:r>
          </a:p>
          <a:p>
            <a:r>
              <a:rPr lang="en-US" dirty="0"/>
              <a:t>create story-specific questions from schema, i.e., create general questions during reading of complex narrative texts;</a:t>
            </a:r>
          </a:p>
          <a:p>
            <a:r>
              <a:rPr lang="en-US" dirty="0"/>
              <a:t>monitor and resolve blocks to comprehension; understand the structure of textbook chapters, i.e., guiding them to use strategies that increase comprehension and retrieval of information.</a:t>
            </a:r>
          </a:p>
          <a:p>
            <a:endParaRPr lang="en-US" dirty="0"/>
          </a:p>
        </p:txBody>
      </p:sp>
    </p:spTree>
    <p:extLst>
      <p:ext uri="{BB962C8B-B14F-4D97-AF65-F5344CB8AC3E}">
        <p14:creationId xmlns:p14="http://schemas.microsoft.com/office/powerpoint/2010/main" val="4220740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r>
              <a:rPr lang="en-US" dirty="0"/>
              <a:t>Think out loud about the processes in which they engage, in terms of planning their approach to a problem, monitoring their comprehension, developing strategies, and performing self-evaluation. Such an approach is easily translated to techniques for teaching students how to approach a research paper.</a:t>
            </a:r>
          </a:p>
          <a:p>
            <a:r>
              <a:rPr lang="en-US" dirty="0"/>
              <a:t>Engage students in activities that force them to think about their own thinking. Help them to take a hard and clear look at what they know about a problem they are trying to solve; assist them in clearly spelling out what tasks are essential in solving the problem and in identifying the strategies they will use to perform the tasks.</a:t>
            </a:r>
          </a:p>
          <a:p>
            <a:endParaRPr lang="en-US" dirty="0"/>
          </a:p>
        </p:txBody>
      </p:sp>
    </p:spTree>
    <p:extLst>
      <p:ext uri="{BB962C8B-B14F-4D97-AF65-F5344CB8AC3E}">
        <p14:creationId xmlns:p14="http://schemas.microsoft.com/office/powerpoint/2010/main" val="1460443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0000" lnSpcReduction="20000"/>
          </a:bodyPr>
          <a:lstStyle/>
          <a:p>
            <a:r>
              <a:rPr lang="en-US" dirty="0"/>
              <a:t>Allow students to teach each other by working in small groups. Have them keep records of their goals, the strategies used for reaching them, and evaluations of ongoing efforts. (In many ways this type of thinking copies what has already been proven successful by adult management teams).</a:t>
            </a:r>
          </a:p>
          <a:p>
            <a:r>
              <a:rPr lang="en-US" dirty="0"/>
              <a:t>Provide opportunities for training in strategies that will help students monitor their own comprehension and planning activities.</a:t>
            </a:r>
          </a:p>
          <a:p>
            <a:r>
              <a:rPr lang="en-US" dirty="0"/>
              <a:t>Help students develop the ability to ask the right question.</a:t>
            </a:r>
          </a:p>
          <a:p>
            <a:r>
              <a:rPr lang="en-US" dirty="0"/>
              <a:t>Provide actual hands-on experience.</a:t>
            </a:r>
          </a:p>
          <a:p>
            <a:r>
              <a:rPr lang="en-US" dirty="0"/>
              <a:t>Work with teachers on precise explanations of the exact nature of assignments so students are aware of the task parameters involved and the possible difficulties they may encounter along the way.</a:t>
            </a:r>
          </a:p>
          <a:p>
            <a:endParaRPr lang="en-US" dirty="0"/>
          </a:p>
        </p:txBody>
      </p:sp>
    </p:spTree>
    <p:extLst>
      <p:ext uri="{BB962C8B-B14F-4D97-AF65-F5344CB8AC3E}">
        <p14:creationId xmlns:p14="http://schemas.microsoft.com/office/powerpoint/2010/main" val="724638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3200"/>
            <a:ext cx="6965245" cy="1202485"/>
          </a:xfrm>
        </p:spPr>
        <p:txBody>
          <a:bodyPr>
            <a:normAutofit fontScale="90000"/>
          </a:bodyPr>
          <a:lstStyle/>
          <a:p>
            <a:r>
              <a:rPr lang="en-US" b="1" dirty="0"/>
              <a:t>Practical Implications and Applications</a:t>
            </a:r>
            <a:br>
              <a:rPr lang="en-US" b="1" dirty="0"/>
            </a:b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9758761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62500" lnSpcReduction="20000"/>
          </a:bodyPr>
          <a:lstStyle/>
          <a:p>
            <a:r>
              <a:rPr lang="en-US" dirty="0"/>
              <a:t>Educators define problems for students to solve while in the everyday world the first and often most difficult step is recognition that a problem exists</a:t>
            </a:r>
          </a:p>
          <a:p>
            <a:r>
              <a:rPr lang="en-US" dirty="0"/>
              <a:t>Educators pose well-structured problems while life poses ill-structured ones</a:t>
            </a:r>
          </a:p>
          <a:p>
            <a:r>
              <a:rPr lang="en-US" dirty="0"/>
              <a:t>Educators provide in the problem information to solve the problem, while in everyday problem solving it generally is not obvious what information is needed or where it can be found</a:t>
            </a:r>
          </a:p>
          <a:p>
            <a:r>
              <a:rPr lang="en-US" dirty="0"/>
              <a:t>Educators pose problems in isolation while solutions to everyday problems depend on context and interaction</a:t>
            </a:r>
          </a:p>
          <a:p>
            <a:r>
              <a:rPr lang="en-US" dirty="0"/>
              <a:t>Educators endorse a "best" solution while everyday problems generally have no one right solution and no obvious criteria for a best solution</a:t>
            </a:r>
          </a:p>
          <a:p>
            <a:r>
              <a:rPr lang="en-US" dirty="0"/>
              <a:t>Educators pose problems based on formal knowledge while solution of everyday problems requires as much informal as formal knowledge</a:t>
            </a:r>
          </a:p>
          <a:p>
            <a:r>
              <a:rPr lang="en-US" dirty="0"/>
              <a:t>Educators design problems to be solved on an individual basis while everyday problem solving often occurs in groups.(29)</a:t>
            </a:r>
          </a:p>
          <a:p>
            <a:endParaRPr lang="en-US" dirty="0"/>
          </a:p>
        </p:txBody>
      </p:sp>
    </p:spTree>
    <p:extLst>
      <p:ext uri="{BB962C8B-B14F-4D97-AF65-F5344CB8AC3E}">
        <p14:creationId xmlns:p14="http://schemas.microsoft.com/office/powerpoint/2010/main" val="22502338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Management Skills</a:t>
            </a:r>
            <a:endParaRPr lang="en-US" dirty="0"/>
          </a:p>
        </p:txBody>
      </p:sp>
      <p:sp>
        <p:nvSpPr>
          <p:cNvPr id="3" name="Content Placeholder 2"/>
          <p:cNvSpPr>
            <a:spLocks noGrp="1"/>
          </p:cNvSpPr>
          <p:nvPr>
            <p:ph idx="1"/>
          </p:nvPr>
        </p:nvSpPr>
        <p:spPr/>
        <p:txBody>
          <a:bodyPr>
            <a:normAutofit fontScale="92500" lnSpcReduction="20000"/>
          </a:bodyPr>
          <a:lstStyle/>
          <a:p>
            <a:r>
              <a:rPr lang="en-US" dirty="0"/>
              <a:t>Resource collections to implement skills curriculum</a:t>
            </a:r>
          </a:p>
          <a:p>
            <a:r>
              <a:rPr lang="en-US" dirty="0"/>
              <a:t>Technology to utilize resources</a:t>
            </a:r>
          </a:p>
          <a:p>
            <a:r>
              <a:rPr lang="en-US" dirty="0"/>
              <a:t>Staffing to develop program and teach skills as well as administer and maintain facilities</a:t>
            </a:r>
          </a:p>
          <a:p>
            <a:r>
              <a:rPr lang="en-US" dirty="0"/>
              <a:t>Local production capacity to provide synthesis options</a:t>
            </a:r>
          </a:p>
          <a:p>
            <a:r>
              <a:rPr lang="en-US" dirty="0"/>
              <a:t>Flexible scheduling</a:t>
            </a:r>
          </a:p>
          <a:p>
            <a:r>
              <a:rPr lang="en-US" dirty="0"/>
              <a:t>Staff development for school library media personnel in areas of collection development, questioning techniques, and technical skills</a:t>
            </a:r>
          </a:p>
          <a:p>
            <a:endParaRPr lang="en-US" dirty="0"/>
          </a:p>
        </p:txBody>
      </p:sp>
    </p:spTree>
    <p:extLst>
      <p:ext uri="{BB962C8B-B14F-4D97-AF65-F5344CB8AC3E}">
        <p14:creationId xmlns:p14="http://schemas.microsoft.com/office/powerpoint/2010/main" val="888121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25000" lnSpcReduction="20000"/>
          </a:bodyPr>
          <a:lstStyle/>
          <a:p>
            <a:r>
              <a:rPr lang="en-US" b="1" dirty="0"/>
              <a:t>References and Notes</a:t>
            </a:r>
          </a:p>
          <a:p>
            <a:r>
              <a:rPr lang="en-US" dirty="0"/>
              <a:t>Shirley Aaron, professor, Florida State University; Charles Benton, chair, Public Media Inc., Illinois; Elise </a:t>
            </a:r>
            <a:r>
              <a:rPr lang="en-US" dirty="0" err="1"/>
              <a:t>Brumback</a:t>
            </a:r>
            <a:r>
              <a:rPr lang="en-US" dirty="0"/>
              <a:t>, assistant state superintendent, Education Media and Technology Services, North Carolina Department of Public Instruction; Daniel </a:t>
            </a:r>
            <a:r>
              <a:rPr lang="en-US" dirty="0" err="1"/>
              <a:t>Callison</a:t>
            </a:r>
            <a:r>
              <a:rPr lang="en-US" dirty="0"/>
              <a:t>, assistant professor, School of Library and Information Science, Indiana University; Thomas </a:t>
            </a:r>
            <a:r>
              <a:rPr lang="en-US" dirty="0" err="1"/>
              <a:t>Downen</a:t>
            </a:r>
            <a:r>
              <a:rPr lang="en-US" dirty="0"/>
              <a:t>, associate professor, Department of Educational Media and Librarianship, University of Georgia; Frank Farrell, president, Grolier Electronic Publishing Inc., and vice-president, Reference Group, Grolier Education Corp.; Lillian Gerhardt, editor, </a:t>
            </a:r>
            <a:r>
              <a:rPr lang="en-US" i="1" dirty="0"/>
              <a:t>School Library Journal,</a:t>
            </a:r>
            <a:r>
              <a:rPr lang="en-US" dirty="0"/>
              <a:t> R.R. </a:t>
            </a:r>
            <a:r>
              <a:rPr lang="en-US" dirty="0" err="1"/>
              <a:t>Bowker</a:t>
            </a:r>
            <a:r>
              <a:rPr lang="en-US" dirty="0"/>
              <a:t>; Carolyn </a:t>
            </a:r>
            <a:r>
              <a:rPr lang="en-US" dirty="0" err="1"/>
              <a:t>Kirkendall</a:t>
            </a:r>
            <a:r>
              <a:rPr lang="en-US" dirty="0"/>
              <a:t>, Eastern Michigan University Library, LOEX Clearinghouse; Jacqueline C. </a:t>
            </a:r>
            <a:r>
              <a:rPr lang="en-US" dirty="0" err="1"/>
              <a:t>Mancall</a:t>
            </a:r>
            <a:r>
              <a:rPr lang="en-US" dirty="0"/>
              <a:t>, associate professor, College of Information Studies, Drexel University; Joe Shubert, state librarian and assistant commissioner for libraries, New York State Library; and Sue A. Walker, acting curriculum coordinator, J. P. McCaskey High School, Lancaster, Pennsylvania. NCLIS staff: Tony </a:t>
            </a:r>
            <a:r>
              <a:rPr lang="en-US" dirty="0" err="1"/>
              <a:t>Carbo</a:t>
            </a:r>
            <a:r>
              <a:rPr lang="en-US" dirty="0"/>
              <a:t> </a:t>
            </a:r>
            <a:r>
              <a:rPr lang="en-US" dirty="0" err="1"/>
              <a:t>Bearman</a:t>
            </a:r>
            <a:r>
              <a:rPr lang="en-US" dirty="0"/>
              <a:t>, executive director; Diane </a:t>
            </a:r>
            <a:r>
              <a:rPr lang="en-US" dirty="0" err="1"/>
              <a:t>Yassenoff</a:t>
            </a:r>
            <a:r>
              <a:rPr lang="en-US" dirty="0"/>
              <a:t> Rafferty and Christina Carr Young, research associates.</a:t>
            </a:r>
          </a:p>
          <a:p>
            <a:r>
              <a:rPr lang="en-US" dirty="0"/>
              <a:t>Jay </a:t>
            </a:r>
            <a:r>
              <a:rPr lang="en-US" dirty="0" err="1"/>
              <a:t>McTighe</a:t>
            </a:r>
            <a:r>
              <a:rPr lang="en-US" dirty="0"/>
              <a:t> and Jan </a:t>
            </a:r>
            <a:r>
              <a:rPr lang="en-US" dirty="0" err="1"/>
              <a:t>Schollenberger</a:t>
            </a:r>
            <a:r>
              <a:rPr lang="en-US" dirty="0"/>
              <a:t>, "Why Teach Thinking: a Statement of Rationale," in </a:t>
            </a:r>
            <a:r>
              <a:rPr lang="en-US" i="1" dirty="0"/>
              <a:t>Developing Minds: A Resource Book for Teaching Thinking,</a:t>
            </a:r>
            <a:r>
              <a:rPr lang="en-US" dirty="0"/>
              <a:t> ed. Arthur L. Costa (Alexandria, Va.: Assn. for Supervision and Curriculum Development, 1985), p. 11.</a:t>
            </a:r>
          </a:p>
          <a:p>
            <a:r>
              <a:rPr lang="en-US" dirty="0"/>
              <a:t>John </a:t>
            </a:r>
            <a:r>
              <a:rPr lang="en-US" dirty="0" err="1"/>
              <a:t>Goodlad</a:t>
            </a:r>
            <a:r>
              <a:rPr lang="en-US" dirty="0"/>
              <a:t>, "A Study of Schooling: Some Findings and Hypotheses," </a:t>
            </a:r>
            <a:r>
              <a:rPr lang="en-US" i="1" dirty="0"/>
              <a:t>Phi Delta </a:t>
            </a:r>
            <a:r>
              <a:rPr lang="en-US" i="1" dirty="0" err="1"/>
              <a:t>Kappan</a:t>
            </a:r>
            <a:r>
              <a:rPr lang="en-US" dirty="0"/>
              <a:t> 65:465–70 (Mar. 1983).</a:t>
            </a:r>
          </a:p>
          <a:p>
            <a:r>
              <a:rPr lang="en-US" dirty="0"/>
              <a:t>"Reading, Thinking and Writing," in </a:t>
            </a:r>
            <a:r>
              <a:rPr lang="en-US" i="1" dirty="0"/>
              <a:t>The 1979–80 National Assessment of Reading and Literature,</a:t>
            </a:r>
            <a:r>
              <a:rPr lang="en-US" dirty="0"/>
              <a:t> National Assessment of Education Progress, Denver, Colo., 1981.</a:t>
            </a:r>
          </a:p>
          <a:p>
            <a:r>
              <a:rPr lang="en-US" dirty="0" err="1"/>
              <a:t>McTighe</a:t>
            </a:r>
            <a:r>
              <a:rPr lang="en-US" dirty="0"/>
              <a:t>, </a:t>
            </a:r>
            <a:r>
              <a:rPr lang="en-US" i="1" dirty="0"/>
              <a:t>Developing Minds,</a:t>
            </a:r>
            <a:r>
              <a:rPr lang="en-US" dirty="0"/>
              <a:t> p.5.</a:t>
            </a:r>
          </a:p>
          <a:p>
            <a:r>
              <a:rPr lang="en-US" dirty="0"/>
              <a:t>James W. </a:t>
            </a:r>
            <a:r>
              <a:rPr lang="en-US" dirty="0" err="1"/>
              <a:t>Liesener</a:t>
            </a:r>
            <a:r>
              <a:rPr lang="en-US" dirty="0"/>
              <a:t>, "Learning at Risk: School Library Media Programs in an Information World," in </a:t>
            </a:r>
            <a:r>
              <a:rPr lang="en-US" i="1" dirty="0"/>
              <a:t>Libraries and the Learning Society</a:t>
            </a:r>
            <a:r>
              <a:rPr lang="en-US" dirty="0"/>
              <a:t> (Chicago: American Library Assn., 1984), p.69–75.</a:t>
            </a:r>
          </a:p>
          <a:p>
            <a:r>
              <a:rPr lang="en-US" dirty="0"/>
              <a:t>Kay E. Vandergrift, </a:t>
            </a:r>
            <a:r>
              <a:rPr lang="en-US" i="1" dirty="0"/>
              <a:t>The Teaching Role of the School Library Media Specialist</a:t>
            </a:r>
            <a:r>
              <a:rPr lang="en-US" dirty="0"/>
              <a:t> (Chicago: American Library Assn., 1979).</a:t>
            </a:r>
          </a:p>
          <a:p>
            <a:r>
              <a:rPr lang="en-US" dirty="0"/>
              <a:t>Michael </a:t>
            </a:r>
            <a:r>
              <a:rPr lang="en-US" dirty="0" err="1"/>
              <a:t>Scriven</a:t>
            </a:r>
            <a:r>
              <a:rPr lang="en-US" dirty="0"/>
              <a:t>, "Critical for Survival," </a:t>
            </a:r>
            <a:r>
              <a:rPr lang="en-US" i="1" dirty="0"/>
              <a:t>National Forum</a:t>
            </a:r>
            <a:r>
              <a:rPr lang="en-US" dirty="0"/>
              <a:t> 65, no. 1:9–12 (Winter 1985).</a:t>
            </a:r>
          </a:p>
          <a:p>
            <a:r>
              <a:rPr lang="en-US" dirty="0"/>
              <a:t>Stephen P. Norris, "Synthesis of Research on Critical Thinking," </a:t>
            </a:r>
            <a:r>
              <a:rPr lang="en-US" i="1" dirty="0"/>
              <a:t>Educational Leadership</a:t>
            </a:r>
            <a:r>
              <a:rPr lang="en-US" dirty="0"/>
              <a:t> 42, no. 8:40–46 (May 1985).</a:t>
            </a:r>
          </a:p>
          <a:p>
            <a:r>
              <a:rPr lang="en-US" dirty="0"/>
              <a:t>Norris, "Synthesis of Research on Critical Thinking," p.43.</a:t>
            </a:r>
          </a:p>
          <a:p>
            <a:r>
              <a:rPr lang="en-US" dirty="0"/>
              <a:t>Barry K. Beyer, "Critical Thinking: What Is It?" </a:t>
            </a:r>
            <a:r>
              <a:rPr lang="en-US" i="1" dirty="0"/>
              <a:t>Social Education</a:t>
            </a:r>
            <a:r>
              <a:rPr lang="en-US" dirty="0"/>
              <a:t> 49, no.4:270–76 (Apr. 1985).</a:t>
            </a:r>
          </a:p>
          <a:p>
            <a:r>
              <a:rPr lang="en-US" dirty="0"/>
              <a:t>Ibid., p.272.</a:t>
            </a:r>
          </a:p>
          <a:p>
            <a:r>
              <a:rPr lang="en-US" dirty="0" err="1"/>
              <a:t>Edys</a:t>
            </a:r>
            <a:r>
              <a:rPr lang="en-US" dirty="0"/>
              <a:t> S. </a:t>
            </a:r>
            <a:r>
              <a:rPr lang="en-US" dirty="0" err="1"/>
              <a:t>Quellmalz</a:t>
            </a:r>
            <a:r>
              <a:rPr lang="en-US" dirty="0"/>
              <a:t>, "Needed: Better Methods for Testing Higher-Order Thinking Skills," </a:t>
            </a:r>
            <a:r>
              <a:rPr lang="en-US" i="1" dirty="0"/>
              <a:t>Educational Leadership</a:t>
            </a:r>
            <a:r>
              <a:rPr lang="en-US" dirty="0"/>
              <a:t> 43, no. 2:29–35 (Oct. 1985).</a:t>
            </a:r>
          </a:p>
          <a:p>
            <a:r>
              <a:rPr lang="en-US" dirty="0"/>
              <a:t>Norris, "Synthesis of Research on Critical Thinking," p. 43.</a:t>
            </a:r>
          </a:p>
          <a:p>
            <a:r>
              <a:rPr lang="en-US" dirty="0"/>
              <a:t>Elizabeth </a:t>
            </a:r>
            <a:r>
              <a:rPr lang="en-US" dirty="0" err="1"/>
              <a:t>Bondy</a:t>
            </a:r>
            <a:r>
              <a:rPr lang="en-US" dirty="0"/>
              <a:t>, "Thinking about Thinking," </a:t>
            </a:r>
            <a:r>
              <a:rPr lang="en-US" i="1" dirty="0"/>
              <a:t>Childhood Education</a:t>
            </a:r>
            <a:r>
              <a:rPr lang="en-US" dirty="0"/>
              <a:t> 60, no.4:234–38 (Mar./Apr. 1984).</a:t>
            </a:r>
          </a:p>
          <a:p>
            <a:r>
              <a:rPr lang="en-US" dirty="0"/>
              <a:t>Scott G. Paris and Barbara L. </a:t>
            </a:r>
            <a:r>
              <a:rPr lang="en-US" dirty="0" err="1"/>
              <a:t>Lindauer</a:t>
            </a:r>
            <a:r>
              <a:rPr lang="en-US" dirty="0"/>
              <a:t>, "The Development of Cognitive Skills During Childhood," in </a:t>
            </a:r>
            <a:r>
              <a:rPr lang="en-US" i="1" dirty="0"/>
              <a:t>Handbook of Developmental Psychology,</a:t>
            </a:r>
            <a:r>
              <a:rPr lang="en-US" dirty="0"/>
              <a:t> ed. Benjamin Wolman (Englewood Cliffs, N.J.: Prentice-Hall, 1982), p.333–49.</a:t>
            </a:r>
          </a:p>
          <a:p>
            <a:r>
              <a:rPr lang="en-US" dirty="0"/>
              <a:t>John H. </a:t>
            </a:r>
            <a:r>
              <a:rPr lang="en-US" dirty="0" err="1"/>
              <a:t>Flavell</a:t>
            </a:r>
            <a:r>
              <a:rPr lang="en-US" dirty="0"/>
              <a:t>, "Metacognitive and Cognitive Monitoring," </a:t>
            </a:r>
            <a:r>
              <a:rPr lang="en-US" i="1" dirty="0"/>
              <a:t>American Psychologist</a:t>
            </a:r>
            <a:r>
              <a:rPr lang="en-US" dirty="0"/>
              <a:t> 4, no. 10: 906-1 1 (Oct. 1979).</a:t>
            </a:r>
          </a:p>
          <a:p>
            <a:r>
              <a:rPr lang="en-US" dirty="0"/>
              <a:t>Elizabeth Robinson, "Metacognitive Development," in </a:t>
            </a:r>
            <a:r>
              <a:rPr lang="en-US" i="1" dirty="0"/>
              <a:t>Developing Thinking,</a:t>
            </a:r>
            <a:r>
              <a:rPr lang="en-US" dirty="0"/>
              <a:t> ed. Sara Meadows (London: </a:t>
            </a:r>
            <a:r>
              <a:rPr lang="en-US" dirty="0" err="1"/>
              <a:t>Metheun</a:t>
            </a:r>
            <a:r>
              <a:rPr lang="en-US" dirty="0"/>
              <a:t>, 1983), p. 106–41.</a:t>
            </a:r>
          </a:p>
          <a:p>
            <a:r>
              <a:rPr lang="en-US" dirty="0"/>
              <a:t>A. L. Brown and J. S. </a:t>
            </a:r>
            <a:r>
              <a:rPr lang="en-US" dirty="0" err="1"/>
              <a:t>deLoache</a:t>
            </a:r>
            <a:r>
              <a:rPr lang="en-US" dirty="0"/>
              <a:t>, "Skills, Plans and Self-regulation," in </a:t>
            </a:r>
            <a:r>
              <a:rPr lang="en-US" i="1" dirty="0"/>
              <a:t>Children's Thinking. What Develops?,</a:t>
            </a:r>
            <a:r>
              <a:rPr lang="en-US" dirty="0"/>
              <a:t> ed. R. S. </a:t>
            </a:r>
            <a:r>
              <a:rPr lang="en-US" dirty="0" err="1"/>
              <a:t>Siegler</a:t>
            </a:r>
            <a:r>
              <a:rPr lang="en-US" dirty="0"/>
              <a:t> (Hillsdale, N.J.: Lawrence </a:t>
            </a:r>
            <a:r>
              <a:rPr lang="en-US" dirty="0" err="1"/>
              <a:t>Eribaum</a:t>
            </a:r>
            <a:r>
              <a:rPr lang="en-US" dirty="0"/>
              <a:t> Assoc.), p. 13; cited by Robinson, "Metacognitive Development," 1983.</a:t>
            </a:r>
          </a:p>
          <a:p>
            <a:r>
              <a:rPr lang="en-US" dirty="0"/>
              <a:t>M. </a:t>
            </a:r>
            <a:r>
              <a:rPr lang="en-US" dirty="0" err="1"/>
              <a:t>Shatz</a:t>
            </a:r>
            <a:r>
              <a:rPr lang="en-US" dirty="0"/>
              <a:t>, "The Relationship between Cognitive Processes and the Development of Communication Skills," in </a:t>
            </a:r>
            <a:r>
              <a:rPr lang="en-US" i="1" dirty="0"/>
              <a:t>Nebraska Symposium on Motivation,</a:t>
            </a:r>
            <a:r>
              <a:rPr lang="en-US" dirty="0"/>
              <a:t> ed. B. </a:t>
            </a:r>
            <a:r>
              <a:rPr lang="en-US" dirty="0" err="1"/>
              <a:t>Learey</a:t>
            </a:r>
            <a:r>
              <a:rPr lang="en-US" dirty="0"/>
              <a:t> (Lincoln: Univ. of Nebraska Pr., 1982).</a:t>
            </a:r>
          </a:p>
          <a:p>
            <a:r>
              <a:rPr lang="en-US" dirty="0"/>
              <a:t>L. S. </a:t>
            </a:r>
            <a:r>
              <a:rPr lang="en-US" dirty="0" err="1"/>
              <a:t>Vygotsky</a:t>
            </a:r>
            <a:r>
              <a:rPr lang="en-US" dirty="0"/>
              <a:t>, </a:t>
            </a:r>
            <a:r>
              <a:rPr lang="en-US" i="1" dirty="0"/>
              <a:t>Thought and Language</a:t>
            </a:r>
            <a:r>
              <a:rPr lang="en-US" dirty="0"/>
              <a:t> (Cambridge, Mass.: MIT Pr., 1962), p.82–118.</a:t>
            </a:r>
          </a:p>
          <a:p>
            <a:r>
              <a:rPr lang="en-US" dirty="0"/>
              <a:t>L. S. </a:t>
            </a:r>
            <a:r>
              <a:rPr lang="en-US" dirty="0" err="1"/>
              <a:t>Vygotsky</a:t>
            </a:r>
            <a:r>
              <a:rPr lang="en-US" dirty="0"/>
              <a:t>, </a:t>
            </a:r>
            <a:r>
              <a:rPr lang="en-US" i="1" dirty="0"/>
              <a:t>Mind in Society</a:t>
            </a:r>
            <a:r>
              <a:rPr lang="en-US" dirty="0"/>
              <a:t> (Cambridge, Mass.: Harvard Univ. Pr., 1978), p.86.</a:t>
            </a:r>
          </a:p>
          <a:p>
            <a:r>
              <a:rPr lang="en-US" dirty="0"/>
              <a:t>Linda H. </a:t>
            </a:r>
            <a:r>
              <a:rPr lang="en-US" dirty="0" err="1"/>
              <a:t>Bertiand</a:t>
            </a:r>
            <a:r>
              <a:rPr lang="en-US" dirty="0"/>
              <a:t>, "An Overview of Research in Metacognition: Implications for Information Skills Instruction," </a:t>
            </a:r>
            <a:r>
              <a:rPr lang="en-US" i="1" dirty="0"/>
              <a:t>School Library Media Quarterly</a:t>
            </a:r>
            <a:r>
              <a:rPr lang="en-US" dirty="0"/>
              <a:t> (Winter 1986), in press.</a:t>
            </a:r>
          </a:p>
          <a:p>
            <a:r>
              <a:rPr lang="en-US" dirty="0" err="1"/>
              <a:t>Bondy</a:t>
            </a:r>
            <a:r>
              <a:rPr lang="en-US" dirty="0"/>
              <a:t>, "Thinking about Thinking," 1984.</a:t>
            </a:r>
          </a:p>
          <a:p>
            <a:r>
              <a:rPr lang="en-US" dirty="0"/>
              <a:t>Joseph </a:t>
            </a:r>
            <a:r>
              <a:rPr lang="en-US" dirty="0" err="1"/>
              <a:t>Sancore</a:t>
            </a:r>
            <a:r>
              <a:rPr lang="en-US" dirty="0"/>
              <a:t>, "Metacognition and the Improvement of Reading: Some Important Links," </a:t>
            </a:r>
            <a:r>
              <a:rPr lang="en-US" i="1" dirty="0"/>
              <a:t>Journal of Reading</a:t>
            </a:r>
            <a:r>
              <a:rPr lang="en-US" dirty="0"/>
              <a:t> 27:706–12 (May 1984).</a:t>
            </a:r>
          </a:p>
          <a:p>
            <a:r>
              <a:rPr lang="en-US" dirty="0" err="1"/>
              <a:t>Bertland</a:t>
            </a:r>
            <a:r>
              <a:rPr lang="en-US" dirty="0"/>
              <a:t>, "An Overview of Research in Metacognition."</a:t>
            </a:r>
          </a:p>
          <a:p>
            <a:r>
              <a:rPr lang="en-US" dirty="0"/>
              <a:t>National Council for the Social Studies. Task Force on Scope and Sequence, "In Search of a Scope and Sequence for Social Studies," </a:t>
            </a:r>
            <a:r>
              <a:rPr lang="en-US" i="1" dirty="0"/>
              <a:t>Social Education</a:t>
            </a:r>
            <a:r>
              <a:rPr lang="en-US" dirty="0"/>
              <a:t> 48, no.4:260–61 (Apr. 1984).</a:t>
            </a:r>
          </a:p>
          <a:p>
            <a:r>
              <a:rPr lang="en-US" dirty="0"/>
              <a:t>Beyer, p.273.</a:t>
            </a:r>
          </a:p>
          <a:p>
            <a:r>
              <a:rPr lang="en-US" dirty="0"/>
              <a:t>Robert J. Sternberg, "Teaching Critical Thinking, Part 1: Are We Making Critical Mistakes?" </a:t>
            </a:r>
            <a:r>
              <a:rPr lang="en-US" i="1" dirty="0"/>
              <a:t>Phi Delta </a:t>
            </a:r>
            <a:r>
              <a:rPr lang="en-US" i="1" dirty="0" err="1"/>
              <a:t>Kappan</a:t>
            </a:r>
            <a:r>
              <a:rPr lang="en-US" dirty="0"/>
              <a:t> 67, no.3:194–98 (Nov. 1985).</a:t>
            </a:r>
          </a:p>
          <a:p>
            <a:endParaRPr lang="en-US" dirty="0"/>
          </a:p>
        </p:txBody>
      </p:sp>
    </p:spTree>
    <p:extLst>
      <p:ext uri="{BB962C8B-B14F-4D97-AF65-F5344CB8AC3E}">
        <p14:creationId xmlns:p14="http://schemas.microsoft.com/office/powerpoint/2010/main" val="1654895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2416052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09800"/>
            <a:ext cx="6965245" cy="1202485"/>
          </a:xfrm>
        </p:spPr>
        <p:txBody>
          <a:bodyPr>
            <a:normAutofit fontScale="90000"/>
          </a:bodyPr>
          <a:lstStyle/>
          <a:p>
            <a:r>
              <a:rPr lang="en-US" dirty="0" smtClean="0"/>
              <a:t>How Can a Child Grow up to be Something that he or she Knows Nothing About?</a:t>
            </a:r>
            <a:endParaRPr lang="en-US" dirty="0"/>
          </a:p>
        </p:txBody>
      </p:sp>
      <p:sp>
        <p:nvSpPr>
          <p:cNvPr id="3" name="Content Placeholder 2"/>
          <p:cNvSpPr>
            <a:spLocks noGrp="1"/>
          </p:cNvSpPr>
          <p:nvPr>
            <p:ph idx="1"/>
          </p:nvPr>
        </p:nvSpPr>
        <p:spPr>
          <a:xfrm>
            <a:off x="1371600" y="1066800"/>
            <a:ext cx="6196405" cy="3603812"/>
          </a:xfrm>
        </p:spPr>
        <p:txBody>
          <a:bodyPr/>
          <a:lstStyle/>
          <a:p>
            <a:endParaRPr lang="en-US" dirty="0"/>
          </a:p>
        </p:txBody>
      </p:sp>
    </p:spTree>
    <p:extLst>
      <p:ext uri="{BB962C8B-B14F-4D97-AF65-F5344CB8AC3E}">
        <p14:creationId xmlns:p14="http://schemas.microsoft.com/office/powerpoint/2010/main" val="1807146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0"/>
            <a:ext cx="6965245" cy="1202485"/>
          </a:xfrm>
        </p:spPr>
        <p:txBody>
          <a:bodyPr>
            <a:normAutofit fontScale="90000"/>
          </a:bodyPr>
          <a:lstStyle/>
          <a:p>
            <a:r>
              <a:rPr lang="en-US" dirty="0" smtClean="0"/>
              <a:t>What is your role in the STEM process, besides the obvious?</a:t>
            </a:r>
            <a:endParaRPr lang="en-US" dirty="0"/>
          </a:p>
        </p:txBody>
      </p:sp>
      <p:sp>
        <p:nvSpPr>
          <p:cNvPr id="3" name="Content Placeholder 2"/>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417667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Educating Students To Think:  The Role of the Media Specialist</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732951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Specialists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Helping students reach Depth of Knowledge (Level  4)</a:t>
            </a:r>
          </a:p>
          <a:p>
            <a:pPr lvl="1"/>
            <a:r>
              <a:rPr lang="en-US" dirty="0" smtClean="0"/>
              <a:t>Design</a:t>
            </a:r>
          </a:p>
          <a:p>
            <a:pPr lvl="1"/>
            <a:r>
              <a:rPr lang="en-US" dirty="0" smtClean="0"/>
              <a:t>Connect</a:t>
            </a:r>
          </a:p>
          <a:p>
            <a:pPr lvl="1"/>
            <a:r>
              <a:rPr lang="en-US" dirty="0" smtClean="0"/>
              <a:t>Synthesize</a:t>
            </a:r>
          </a:p>
          <a:p>
            <a:pPr lvl="1"/>
            <a:r>
              <a:rPr lang="en-US" dirty="0" smtClean="0"/>
              <a:t>Apply Concepts</a:t>
            </a:r>
          </a:p>
          <a:p>
            <a:pPr lvl="1"/>
            <a:r>
              <a:rPr lang="en-US" dirty="0" smtClean="0"/>
              <a:t>Critique</a:t>
            </a:r>
          </a:p>
          <a:p>
            <a:pPr lvl="1"/>
            <a:r>
              <a:rPr lang="en-US" dirty="0" smtClean="0"/>
              <a:t>Analyze</a:t>
            </a:r>
          </a:p>
          <a:p>
            <a:pPr lvl="1"/>
            <a:r>
              <a:rPr lang="en-US" dirty="0" smtClean="0"/>
              <a:t>Create </a:t>
            </a:r>
          </a:p>
          <a:p>
            <a:pPr lvl="1"/>
            <a:r>
              <a:rPr lang="en-US" dirty="0" smtClean="0"/>
              <a:t>Prove</a:t>
            </a:r>
            <a:endParaRPr lang="en-US" dirty="0"/>
          </a:p>
        </p:txBody>
      </p:sp>
    </p:spTree>
    <p:extLst>
      <p:ext uri="{BB962C8B-B14F-4D97-AF65-F5344CB8AC3E}">
        <p14:creationId xmlns:p14="http://schemas.microsoft.com/office/powerpoint/2010/main" val="1704027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dirty="0"/>
              <a:t>The role of school library media programs in helping students develop thinking skills;</a:t>
            </a:r>
          </a:p>
          <a:p>
            <a:r>
              <a:rPr lang="en-US" dirty="0"/>
              <a:t>Theoretical implications of current research on how children and adolescents process information and ideas;</a:t>
            </a:r>
          </a:p>
          <a:p>
            <a:r>
              <a:rPr lang="en-US" dirty="0"/>
              <a:t>Practical implications and applications of the concepts described in the first two parts of the paper as a basis for developing an educationally sound information skills program in all curricular areas.</a:t>
            </a:r>
          </a:p>
          <a:p>
            <a:endParaRPr lang="en-US" dirty="0"/>
          </a:p>
        </p:txBody>
      </p:sp>
    </p:spTree>
    <p:extLst>
      <p:ext uri="{BB962C8B-B14F-4D97-AF65-F5344CB8AC3E}">
        <p14:creationId xmlns:p14="http://schemas.microsoft.com/office/powerpoint/2010/main" val="1175585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09800"/>
            <a:ext cx="6965245" cy="1202485"/>
          </a:xfrm>
        </p:spPr>
        <p:txBody>
          <a:bodyPr>
            <a:normAutofit fontScale="90000"/>
          </a:bodyPr>
          <a:lstStyle/>
          <a:p>
            <a:r>
              <a:rPr lang="en-US" b="1" dirty="0" smtClean="0"/>
              <a:t>The </a:t>
            </a:r>
            <a:r>
              <a:rPr lang="en-US" b="1" dirty="0"/>
              <a:t>School Library Media Program's Role in Developing Thinking Skills</a:t>
            </a:r>
            <a:br>
              <a:rPr lang="en-US" b="1" dirty="0"/>
            </a:b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69132081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39</TotalTime>
  <Words>1078</Words>
  <Application>Microsoft Office PowerPoint</Application>
  <PresentationFormat>On-screen Show (4:3)</PresentationFormat>
  <Paragraphs>118</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Pushpin</vt:lpstr>
      <vt:lpstr>West Georgia RESA</vt:lpstr>
      <vt:lpstr>You are more than a Media Specialist!</vt:lpstr>
      <vt:lpstr>PowerPoint Presentation</vt:lpstr>
      <vt:lpstr>How Can a Child Grow up to be Something that he or she Knows Nothing About?</vt:lpstr>
      <vt:lpstr>What is your role in the STEM process, besides the obvious?</vt:lpstr>
      <vt:lpstr>Educating Students To Think:  The Role of the Media Specialist</vt:lpstr>
      <vt:lpstr>Media Specialists</vt:lpstr>
      <vt:lpstr>PowerPoint Presentation</vt:lpstr>
      <vt:lpstr>The School Library Media Program's Role in Developing Thinking Skills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Research Basis for the Reconsideration of Information Skills Instruction </vt:lpstr>
      <vt:lpstr>Critical Thinking</vt:lpstr>
      <vt:lpstr>Metacognition</vt:lpstr>
      <vt:lpstr>Thinking about Thinking</vt:lpstr>
      <vt:lpstr>What is Important?</vt:lpstr>
      <vt:lpstr>PowerPoint Presentation</vt:lpstr>
      <vt:lpstr>PowerPoint Presentation</vt:lpstr>
      <vt:lpstr>Practical Implications and Applications </vt:lpstr>
      <vt:lpstr>PowerPoint Presentation</vt:lpstr>
      <vt:lpstr>Information Management Skills</vt:lpstr>
      <vt:lpstr>References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Educating Students To Think:  The Role of the Media Specialist</dc:title>
  <dc:creator>Katie Thompson</dc:creator>
  <cp:lastModifiedBy>Katie Thompson</cp:lastModifiedBy>
  <cp:revision>5</cp:revision>
  <cp:lastPrinted>2013-03-18T13:17:42Z</cp:lastPrinted>
  <dcterms:created xsi:type="dcterms:W3CDTF">2013-03-18T12:38:16Z</dcterms:created>
  <dcterms:modified xsi:type="dcterms:W3CDTF">2013-03-18T13:48:59Z</dcterms:modified>
</cp:coreProperties>
</file>